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8229600" cx="14630400"/>
  <p:notesSz cx="8229600" cy="14630400"/>
  <p:embeddedFontLst>
    <p:embeddedFont>
      <p:font typeface="MuseoModerno Medium"/>
      <p:regular r:id="rId30"/>
      <p:bold r:id="rId31"/>
      <p:italic r:id="rId32"/>
      <p:boldItalic r:id="rId33"/>
    </p:embeddedFont>
    <p:embeddedFont>
      <p:font typeface="MuseoModer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doxtXUmXubYQFRdNq1JpT49sL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seoModernoMedium-bold.fntdata"/><Relationship Id="rId30" Type="http://schemas.openxmlformats.org/officeDocument/2006/relationships/font" Target="fonts/MuseoModernoMedium-regular.fntdata"/><Relationship Id="rId11" Type="http://schemas.openxmlformats.org/officeDocument/2006/relationships/slide" Target="slides/slide7.xml"/><Relationship Id="rId33" Type="http://schemas.openxmlformats.org/officeDocument/2006/relationships/font" Target="fonts/MuseoModern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MuseoModernoMedium-italic.fntdata"/><Relationship Id="rId13" Type="http://schemas.openxmlformats.org/officeDocument/2006/relationships/slide" Target="slides/slide9.xml"/><Relationship Id="rId35" Type="http://schemas.openxmlformats.org/officeDocument/2006/relationships/font" Target="fonts/MuseoModerno-bold.fntdata"/><Relationship Id="rId12" Type="http://schemas.openxmlformats.org/officeDocument/2006/relationships/slide" Target="slides/slide8.xml"/><Relationship Id="rId34" Type="http://schemas.openxmlformats.org/officeDocument/2006/relationships/font" Target="fonts/MuseoModerno-regular.fntdata"/><Relationship Id="rId15" Type="http://schemas.openxmlformats.org/officeDocument/2006/relationships/slide" Target="slides/slide11.xml"/><Relationship Id="rId37" Type="http://schemas.openxmlformats.org/officeDocument/2006/relationships/font" Target="fonts/MuseoModerno-boldItalic.fntdata"/><Relationship Id="rId14" Type="http://schemas.openxmlformats.org/officeDocument/2006/relationships/slide" Target="slides/slide10.xml"/><Relationship Id="rId36" Type="http://schemas.openxmlformats.org/officeDocument/2006/relationships/font" Target="fonts/MuseoModer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9" name="Google Shape;309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" name="Google Shape;331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2" name="Google Shape;342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3" name="Google Shape;363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5" name="Google Shape;375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7" name="Google Shape;387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4" name="Google Shape;434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4" name="Google Shape;444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4" name="Google Shape;454;p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4" name="Google Shape;464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4" name="Google Shape;474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" name="Google Shape;12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" name="Google Shape;18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/>
              <a:t>‹#›</a:t>
            </a:fld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4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4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4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4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4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4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5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5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>
            <a:off x="1726775" y="2663210"/>
            <a:ext cx="5671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0" i="0" lang="en-US" sz="465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1024 고양이 디펜스</a:t>
            </a:r>
            <a:endParaRPr b="0" i="0" sz="4650" u="none" cap="none" strike="noStrike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b="0" baseline="-25000" i="0" lang="en-US" sz="4650" u="none" cap="none" strike="noStrike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1024 CatDefence</a:t>
            </a:r>
            <a:endParaRPr b="0" baseline="-25000" i="0" sz="4650" u="none" cap="none" strike="noStrike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2241125" y="3871270"/>
            <a:ext cx="7557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i="0" lang="en-US" sz="1800" u="none" cap="none" strike="noStrike">
                <a:solidFill>
                  <a:srgbClr val="2B4150"/>
                </a:solidFill>
              </a:rPr>
              <a:t>2025 1학기 모바일 프로그래밍 </a:t>
            </a:r>
            <a:endParaRPr b="1" sz="180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B4150"/>
                </a:solidFill>
              </a:rPr>
              <a:t>TeamProject</a:t>
            </a:r>
            <a:endParaRPr b="1" i="0" sz="1800" u="none" cap="none" strike="noStrike">
              <a:solidFill>
                <a:srgbClr val="2B4150"/>
              </a:solidFill>
            </a:endParaRPr>
          </a:p>
          <a:p>
            <a:pPr indent="45720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이성주 	</a:t>
            </a:r>
            <a:r>
              <a:rPr lang="en-US" sz="1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202095069 </a:t>
            </a:r>
            <a:endParaRPr b="0" i="0" sz="17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문재성 	</a:t>
            </a:r>
            <a:r>
              <a:rPr lang="en-US" sz="1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202095033 </a:t>
            </a:r>
            <a:endParaRPr sz="1750">
              <a:solidFill>
                <a:srgbClr val="2B4150"/>
              </a:solidFill>
            </a:endParaRPr>
          </a:p>
          <a:p>
            <a:pPr indent="45720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김종민	</a:t>
            </a:r>
            <a:r>
              <a:rPr lang="en-US" sz="17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202095022 </a:t>
            </a:r>
            <a:endParaRPr b="0" i="0" sz="1750" u="none" cap="none" strike="noStrike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서용준	202195021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9754970.png" id="298" name="Google Shape;2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755" y="4952365"/>
            <a:ext cx="782320" cy="400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temp/image-10-2.png" id="299" name="Google Shape;299;p10"/>
          <p:cNvPicPr preferRelativeResize="0"/>
          <p:nvPr/>
        </p:nvPicPr>
        <p:blipFill rotWithShape="1">
          <a:blip r:embed="rId4">
            <a:alphaModFix/>
          </a:blip>
          <a:srcRect b="8305" l="0" r="-446" t="8708"/>
          <a:stretch/>
        </p:blipFill>
        <p:spPr>
          <a:xfrm>
            <a:off x="4462780" y="2103755"/>
            <a:ext cx="2849880" cy="5101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temp/image-10-1.png" id="300" name="Google Shape;300;p10"/>
          <p:cNvPicPr preferRelativeResize="0"/>
          <p:nvPr/>
        </p:nvPicPr>
        <p:blipFill rotWithShape="1">
          <a:blip r:embed="rId5">
            <a:alphaModFix/>
          </a:blip>
          <a:srcRect b="11282" l="0" r="22" t="14936"/>
          <a:stretch/>
        </p:blipFill>
        <p:spPr>
          <a:xfrm>
            <a:off x="770890" y="2092959"/>
            <a:ext cx="2806700" cy="505396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1329055" y="1087755"/>
            <a:ext cx="567118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8160385" y="2823210"/>
            <a:ext cx="1804670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로딩 화면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7872102" y="3320425"/>
            <a:ext cx="54891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제일 처음 나오는 화면이며, 유저를 확인 하는 장면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7872095" y="3711692"/>
            <a:ext cx="58935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해당 기기에 로그인 된 기록이 있으면, 자동으로 로그인이 되며, 그렇지 않을 경우 수동 로그인을 함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9754952966.png" id="305" name="Google Shape;3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755" y="4093210"/>
            <a:ext cx="782320" cy="40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pic>
        <p:nvPicPr>
          <p:cNvPr descr="/temp/image-11-1.png" id="312" name="Google Shape;3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705" y="9530"/>
            <a:ext cx="3384550" cy="82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"/>
          <p:cNvSpPr/>
          <p:nvPr/>
        </p:nvSpPr>
        <p:spPr>
          <a:xfrm>
            <a:off x="7048110" y="3750607"/>
            <a:ext cx="5259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로그인 후 제일 처음 나오는 화면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7048110" y="4192568"/>
            <a:ext cx="5259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캐릭터 선택 및 게임 모드 선택, 게임 시작이 가능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7048160" y="3231203"/>
            <a:ext cx="5259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화면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7048110" y="4634528"/>
            <a:ext cx="5259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상단과 하단의 프로필과 네비게이션 존재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2-1.png" id="322" name="Google Shape;3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25" y="0"/>
            <a:ext cx="337385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2"/>
          <p:cNvSpPr/>
          <p:nvPr/>
        </p:nvSpPr>
        <p:spPr>
          <a:xfrm>
            <a:off x="7238365" y="3212465"/>
            <a:ext cx="436626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캐릭터창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7238365" y="3779520"/>
            <a:ext cx="436626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캐릭터를 선택 할 수 있음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7238365" y="4221480"/>
            <a:ext cx="436626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캐릭터의 상세정보 및 강화를 할 수 있음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7238365" y="4664075"/>
            <a:ext cx="436626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상단과 하단의 프로필과 네비게이션 존재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3-1.png" id="333" name="Google Shape;3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000" y="638"/>
            <a:ext cx="3369945" cy="822833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3"/>
          <p:cNvSpPr/>
          <p:nvPr/>
        </p:nvSpPr>
        <p:spPr>
          <a:xfrm>
            <a:off x="7420609" y="3198495"/>
            <a:ext cx="521081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유물창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7420609" y="3765550"/>
            <a:ext cx="521081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자신이 있는 유물과 속성을 확인 및 강화를 할 수 있음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7420609" y="4207510"/>
            <a:ext cx="521081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상단과 하단의 프로필과 네비게이션 존재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7420609" y="4650105"/>
            <a:ext cx="521081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현재는 유물이 있지 않아 표시 안됨됨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4-1.png" id="344" name="Google Shape;3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575" y="-11750"/>
            <a:ext cx="336876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4"/>
          <p:cNvSpPr/>
          <p:nvPr/>
        </p:nvSpPr>
        <p:spPr>
          <a:xfrm>
            <a:off x="7073305" y="3235080"/>
            <a:ext cx="6140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뽑기창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7073305" y="3802135"/>
            <a:ext cx="6140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게임에 필요한 아이템 및 재화를 티켓을 소모하여 뽑을 수 있음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7073305" y="4244095"/>
            <a:ext cx="6140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상단과 하단의 프로필과 네비게이션 존재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5-1.png" id="354" name="Google Shape;3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910" y="643"/>
            <a:ext cx="3370580" cy="822833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5"/>
          <p:cNvSpPr/>
          <p:nvPr/>
        </p:nvSpPr>
        <p:spPr>
          <a:xfrm>
            <a:off x="7019290" y="3142615"/>
            <a:ext cx="53708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상점창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7019290" y="3709670"/>
            <a:ext cx="53708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게임에 필요한 아이템 및 강화 아이템을 구매 할 수 있음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/>
          <p:nvPr/>
        </p:nvSpPr>
        <p:spPr>
          <a:xfrm>
            <a:off x="7019290" y="4151630"/>
            <a:ext cx="53708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일일 상점, 상시 상점, 특별 상점으로 구분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7019290" y="4594225"/>
            <a:ext cx="537083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상단과 하단의 프로필과 네비게이션 존재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6-1.png" id="365" name="Google Shape;3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8163" y="0"/>
            <a:ext cx="336787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6"/>
          <p:cNvSpPr/>
          <p:nvPr/>
        </p:nvSpPr>
        <p:spPr>
          <a:xfrm>
            <a:off x="793750" y="6759575"/>
            <a:ext cx="1757680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367" name="Google Shape;367;p16"/>
          <p:cNvSpPr/>
          <p:nvPr/>
        </p:nvSpPr>
        <p:spPr>
          <a:xfrm>
            <a:off x="6997065" y="3105150"/>
            <a:ext cx="59956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로비 설정 창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6997065" y="3672205"/>
            <a:ext cx="59956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해당 유저의 정보와 게임의 필요한 설정을 끄고, 키기 가능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6997065" y="4114165"/>
            <a:ext cx="59956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연동되지 않은 유저(게스트)는 하단에 구글 연동 버튼이 나옴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6997065" y="4556125"/>
            <a:ext cx="59956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로그아웃으로 다른 계정으로 연결 가능능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-17-1.png" id="377" name="Google Shape;3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2775" y="0"/>
            <a:ext cx="337085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7"/>
          <p:cNvSpPr/>
          <p:nvPr/>
        </p:nvSpPr>
        <p:spPr>
          <a:xfrm>
            <a:off x="793750" y="6759575"/>
            <a:ext cx="1757680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379" name="Google Shape;379;p17"/>
          <p:cNvSpPr/>
          <p:nvPr/>
        </p:nvSpPr>
        <p:spPr>
          <a:xfrm>
            <a:off x="7189860" y="3428363"/>
            <a:ext cx="5191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난이도 선택</a:t>
            </a:r>
            <a:endParaRPr b="1" sz="2200">
              <a:solidFill>
                <a:srgbClr val="2B4150"/>
              </a:solidFill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7189860" y="3995417"/>
            <a:ext cx="5191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난이도를 선택하여, 자기에게 맞게 게임이 진행 가능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7189860" y="4437378"/>
            <a:ext cx="5191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해당 난이도 별로 클리어를 해야 다음 게임이 열림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2993145" y="3620768"/>
            <a:ext cx="10731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383" name="Google Shape;383;p17"/>
          <p:cNvSpPr/>
          <p:nvPr/>
        </p:nvSpPr>
        <p:spPr>
          <a:xfrm>
            <a:off x="448945" y="1142365"/>
            <a:ext cx="2464435" cy="70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9" name="Google Shape;3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681" y="0"/>
            <a:ext cx="336670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8"/>
          <p:cNvSpPr/>
          <p:nvPr/>
        </p:nvSpPr>
        <p:spPr>
          <a:xfrm>
            <a:off x="793790" y="6759297"/>
            <a:ext cx="17578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391" name="Google Shape;391;p18"/>
          <p:cNvSpPr/>
          <p:nvPr/>
        </p:nvSpPr>
        <p:spPr>
          <a:xfrm>
            <a:off x="6648600" y="1015125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인게임 장면</a:t>
            </a:r>
            <a:endParaRPr b="1" sz="2200"/>
          </a:p>
        </p:txBody>
      </p:sp>
      <p:sp>
        <p:nvSpPr>
          <p:cNvPr id="392" name="Google Shape;392;p18"/>
          <p:cNvSpPr/>
          <p:nvPr/>
        </p:nvSpPr>
        <p:spPr>
          <a:xfrm>
            <a:off x="6648600" y="1582101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게임을 진행하는 화면</a:t>
            </a:r>
            <a:endParaRPr sz="1750"/>
          </a:p>
        </p:txBody>
      </p:sp>
      <p:sp>
        <p:nvSpPr>
          <p:cNvPr id="393" name="Google Shape;393;p18"/>
          <p:cNvSpPr/>
          <p:nvPr/>
        </p:nvSpPr>
        <p:spPr>
          <a:xfrm>
            <a:off x="6648600" y="2024300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중앙에 타일마다 공격을 하며, 그에 맞게 몬스터를 줄여야 하는 게임</a:t>
            </a:r>
            <a:endParaRPr sz="1750"/>
          </a:p>
        </p:txBody>
      </p:sp>
      <p:sp>
        <p:nvSpPr>
          <p:cNvPr id="394" name="Google Shape;394;p18"/>
          <p:cNvSpPr/>
          <p:nvPr/>
        </p:nvSpPr>
        <p:spPr>
          <a:xfrm>
            <a:off x="6648600" y="2466498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총 몬스터가 100마리가 넘으면 게임이 오버가 되며, 그 전까지 타워 소환 및 합치기, 강화로 디펜스를 하는 형식</a:t>
            </a:r>
            <a:endParaRPr sz="1750"/>
          </a:p>
        </p:txBody>
      </p:sp>
      <p:sp>
        <p:nvSpPr>
          <p:cNvPr id="395" name="Google Shape;395;p18"/>
          <p:cNvSpPr/>
          <p:nvPr/>
        </p:nvSpPr>
        <p:spPr>
          <a:xfrm>
            <a:off x="6648600" y="3607824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게임 오버 조건</a:t>
            </a:r>
            <a:endParaRPr b="1" sz="2200"/>
          </a:p>
        </p:txBody>
      </p:sp>
      <p:sp>
        <p:nvSpPr>
          <p:cNvPr id="396" name="Google Shape;396;p18"/>
          <p:cNvSpPr/>
          <p:nvPr/>
        </p:nvSpPr>
        <p:spPr>
          <a:xfrm>
            <a:off x="6648600" y="4174800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몬스터가 최대몬스터를 넘을 시(기본 100마리) 게임 오버</a:t>
            </a:r>
            <a:endParaRPr sz="1750"/>
          </a:p>
        </p:txBody>
      </p:sp>
      <p:sp>
        <p:nvSpPr>
          <p:cNvPr id="397" name="Google Shape;397;p18"/>
          <p:cNvSpPr/>
          <p:nvPr/>
        </p:nvSpPr>
        <p:spPr>
          <a:xfrm>
            <a:off x="6648600" y="4616998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10라운드마다 나오는 보스몬스터를 잡지 못할 시 게임 오버</a:t>
            </a:r>
            <a:endParaRPr sz="1750"/>
          </a:p>
        </p:txBody>
      </p:sp>
      <p:sp>
        <p:nvSpPr>
          <p:cNvPr id="398" name="Google Shape;398;p18"/>
          <p:cNvSpPr/>
          <p:nvPr/>
        </p:nvSpPr>
        <p:spPr>
          <a:xfrm>
            <a:off x="6648600" y="5059197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설정에서 게임 포기를 할 시 게임 오버</a:t>
            </a:r>
            <a:endParaRPr sz="1750"/>
          </a:p>
        </p:txBody>
      </p:sp>
      <p:sp>
        <p:nvSpPr>
          <p:cNvPr id="399" name="Google Shape;399;p18"/>
          <p:cNvSpPr/>
          <p:nvPr/>
        </p:nvSpPr>
        <p:spPr>
          <a:xfrm>
            <a:off x="6648600" y="5829323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2200">
                <a:solidFill>
                  <a:srgbClr val="2B4150"/>
                </a:solidFill>
              </a:rPr>
              <a:t>게임 클리어 조건</a:t>
            </a:r>
            <a:endParaRPr b="1" sz="2200"/>
          </a:p>
        </p:txBody>
      </p:sp>
      <p:sp>
        <p:nvSpPr>
          <p:cNvPr id="400" name="Google Shape;400;p18"/>
          <p:cNvSpPr/>
          <p:nvPr/>
        </p:nvSpPr>
        <p:spPr>
          <a:xfrm>
            <a:off x="6648600" y="6396300"/>
            <a:ext cx="7050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각각 난이도에 맞는 최대 라운드(무한 제외)의 보스를 잡을 시 클리어</a:t>
            </a:r>
            <a:endParaRPr sz="1750"/>
          </a:p>
        </p:txBody>
      </p:sp>
      <p:sp>
        <p:nvSpPr>
          <p:cNvPr id="401" name="Google Shape;401;p18"/>
          <p:cNvSpPr/>
          <p:nvPr/>
        </p:nvSpPr>
        <p:spPr>
          <a:xfrm>
            <a:off x="448945" y="1142365"/>
            <a:ext cx="24645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실행 장면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/>
          <p:nvPr/>
        </p:nvSpPr>
        <p:spPr>
          <a:xfrm>
            <a:off x="748784" y="588288"/>
            <a:ext cx="5348764" cy="668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00"/>
              <a:buFont typeface="MuseoModerno Medium"/>
              <a:buNone/>
            </a:pPr>
            <a:r>
              <a:rPr lang="en-US" sz="42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추가적인 구축</a:t>
            </a:r>
            <a:endParaRPr sz="4200"/>
          </a:p>
        </p:txBody>
      </p:sp>
      <p:sp>
        <p:nvSpPr>
          <p:cNvPr id="408" name="Google Shape;408;p19"/>
          <p:cNvSpPr/>
          <p:nvPr/>
        </p:nvSpPr>
        <p:spPr>
          <a:xfrm>
            <a:off x="2315756" y="1818325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AutoNum type="arabicParenR"/>
            </a:pPr>
            <a:r>
              <a:rPr b="1" lang="en-US" sz="2200">
                <a:solidFill>
                  <a:srgbClr val="2B4150"/>
                </a:solidFill>
              </a:rPr>
              <a:t>Open Beta 출시</a:t>
            </a:r>
            <a:endParaRPr b="1" sz="2200"/>
          </a:p>
        </p:txBody>
      </p:sp>
      <p:sp>
        <p:nvSpPr>
          <p:cNvPr id="409" name="Google Shape;409;p19"/>
          <p:cNvSpPr/>
          <p:nvPr/>
        </p:nvSpPr>
        <p:spPr>
          <a:xfrm>
            <a:off x="2315756" y="2235400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튜토리얼 생성</a:t>
            </a:r>
            <a:endParaRPr b="0" i="0" sz="2000" u="none" cap="none" strike="noStrike"/>
          </a:p>
        </p:txBody>
      </p:sp>
      <p:sp>
        <p:nvSpPr>
          <p:cNvPr id="410" name="Google Shape;410;p19"/>
          <p:cNvSpPr/>
          <p:nvPr/>
        </p:nvSpPr>
        <p:spPr>
          <a:xfrm>
            <a:off x="2315756" y="2652474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2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우편 시스템 </a:t>
            </a:r>
            <a:endParaRPr b="0" i="0" sz="2000" u="none" cap="none" strike="noStrike"/>
          </a:p>
        </p:txBody>
      </p:sp>
      <p:sp>
        <p:nvSpPr>
          <p:cNvPr id="411" name="Google Shape;411;p19"/>
          <p:cNvSpPr/>
          <p:nvPr/>
        </p:nvSpPr>
        <p:spPr>
          <a:xfrm>
            <a:off x="2315756" y="3069549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3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랭킹 시스템</a:t>
            </a:r>
            <a:endParaRPr b="0" i="0" sz="2000" u="none" cap="none" strike="noStrike"/>
          </a:p>
        </p:txBody>
      </p:sp>
      <p:sp>
        <p:nvSpPr>
          <p:cNvPr id="412" name="Google Shape;412;p19"/>
          <p:cNvSpPr/>
          <p:nvPr/>
        </p:nvSpPr>
        <p:spPr>
          <a:xfrm>
            <a:off x="2315756" y="3486623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4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퀘스트 리스트 생성</a:t>
            </a:r>
            <a:endParaRPr b="0" i="0" sz="2000" u="none" cap="none" strike="noStrike"/>
          </a:p>
        </p:txBody>
      </p:sp>
      <p:sp>
        <p:nvSpPr>
          <p:cNvPr id="413" name="Google Shape;413;p19"/>
          <p:cNvSpPr/>
          <p:nvPr/>
        </p:nvSpPr>
        <p:spPr>
          <a:xfrm>
            <a:off x="2315756" y="3903698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5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이벤트 </a:t>
            </a:r>
            <a:endParaRPr b="0" i="0" sz="2000" u="none" cap="none" strike="noStrike"/>
          </a:p>
        </p:txBody>
      </p:sp>
      <p:sp>
        <p:nvSpPr>
          <p:cNvPr id="414" name="Google Shape;414;p19"/>
          <p:cNvSpPr/>
          <p:nvPr/>
        </p:nvSpPr>
        <p:spPr>
          <a:xfrm>
            <a:off x="2315756" y="4320772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6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실시간 채팅 시스템</a:t>
            </a:r>
            <a:endParaRPr b="0" i="0" sz="2000" u="none" cap="none" strike="noStrike"/>
          </a:p>
        </p:txBody>
      </p:sp>
      <p:sp>
        <p:nvSpPr>
          <p:cNvPr id="415" name="Google Shape;415;p19"/>
          <p:cNvSpPr/>
          <p:nvPr/>
        </p:nvSpPr>
        <p:spPr>
          <a:xfrm>
            <a:off x="2315756" y="4959247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B4150"/>
                </a:solidFill>
              </a:rPr>
              <a:t>2) 	</a:t>
            </a:r>
            <a:r>
              <a:rPr b="1" lang="en-US" sz="2200">
                <a:solidFill>
                  <a:srgbClr val="2B4150"/>
                </a:solidFill>
              </a:rPr>
              <a:t>정식 출시</a:t>
            </a:r>
            <a:endParaRPr b="1" sz="2200"/>
          </a:p>
        </p:txBody>
      </p:sp>
      <p:sp>
        <p:nvSpPr>
          <p:cNvPr id="416" name="Google Shape;416;p19"/>
          <p:cNvSpPr/>
          <p:nvPr/>
        </p:nvSpPr>
        <p:spPr>
          <a:xfrm>
            <a:off x="2315756" y="5376322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광고 제작</a:t>
            </a:r>
            <a:endParaRPr b="0" i="0" sz="2000" u="none" cap="none" strike="noStrike"/>
          </a:p>
        </p:txBody>
      </p:sp>
      <p:sp>
        <p:nvSpPr>
          <p:cNvPr id="417" name="Google Shape;417;p19"/>
          <p:cNvSpPr/>
          <p:nvPr/>
        </p:nvSpPr>
        <p:spPr>
          <a:xfrm>
            <a:off x="2315756" y="5793396"/>
            <a:ext cx="3294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1" marL="6858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000"/>
              <a:buFont typeface="Arial"/>
              <a:buAutoNum type="arabicPeriod" startAt="2"/>
            </a:pPr>
            <a:r>
              <a:rPr b="0" i="0" lang="en-US" sz="2000" u="none" cap="none" strike="noStrike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멀티 시스템 제작</a:t>
            </a:r>
            <a:endParaRPr b="0" i="0" sz="2000" u="none" cap="none" strike="noStrike"/>
          </a:p>
        </p:txBody>
      </p:sp>
      <p:pic>
        <p:nvPicPr>
          <p:cNvPr descr="preencoded.png" id="418" name="Google Shape;4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0881" y="1818323"/>
            <a:ext cx="3028236" cy="538353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9"/>
          <p:cNvSpPr/>
          <p:nvPr/>
        </p:nvSpPr>
        <p:spPr>
          <a:xfrm>
            <a:off x="748784" y="7683103"/>
            <a:ext cx="13132832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sz="16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793790" y="21046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소개</a:t>
            </a:r>
            <a:endParaRPr sz="4450"/>
          </a:p>
        </p:txBody>
      </p:sp>
      <p:sp>
        <p:nvSpPr>
          <p:cNvPr id="121" name="Google Shape;121;p2"/>
          <p:cNvSpPr/>
          <p:nvPr/>
        </p:nvSpPr>
        <p:spPr>
          <a:xfrm>
            <a:off x="1140690" y="3028286"/>
            <a:ext cx="62448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1750">
                <a:solidFill>
                  <a:srgbClr val="2B4150"/>
                </a:solidFill>
              </a:rPr>
              <a:t>프로젝트 이름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1024 고양이 디</a:t>
            </a:r>
            <a:r>
              <a:rPr lang="en-US" sz="1750">
                <a:solidFill>
                  <a:srgbClr val="2B4150"/>
                </a:solidFill>
              </a:rPr>
              <a:t>펜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스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B4150"/>
                </a:solidFill>
              </a:rPr>
              <a:t>프로젝트 장르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>
              <a:solidFill>
                <a:srgbClr val="2B41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게임(디펜스 + 퍼즐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B4150"/>
                </a:solidFill>
              </a:rPr>
              <a:t>게임 시나리오 </a:t>
            </a:r>
            <a:endParaRPr b="1" sz="1750">
              <a:solidFill>
                <a:srgbClr val="2B4150"/>
              </a:solidFill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Char char="-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고양이와 다른 위협으로 부터 집을 지키는 게임</a:t>
            </a:r>
            <a:endParaRPr sz="1750">
              <a:solidFill>
                <a:srgbClr val="2B4150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2B4150"/>
                </a:solidFill>
              </a:rPr>
              <a:t>게임 형식</a:t>
            </a:r>
            <a:b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750">
                <a:solidFill>
                  <a:srgbClr val="2B4150"/>
                </a:solidFill>
              </a:rPr>
              <a:t>- 	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1024 게임과 타워 디</a:t>
            </a:r>
            <a:r>
              <a:rPr lang="en-US" sz="1750">
                <a:solidFill>
                  <a:srgbClr val="2B4150"/>
                </a:solidFill>
              </a:rPr>
              <a:t>펜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스의 게임의 요소를 합친 형식</a:t>
            </a:r>
            <a:b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750">
                <a:solidFill>
                  <a:srgbClr val="2B4150"/>
                </a:solidFill>
              </a:rPr>
              <a:t>게임 인원:</a:t>
            </a:r>
            <a:b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 - 	1인 솔로 게임</a:t>
            </a:r>
            <a:endParaRPr sz="1750"/>
          </a:p>
        </p:txBody>
      </p:sp>
      <p:sp>
        <p:nvSpPr>
          <p:cNvPr id="122" name="Google Shape;122;p2"/>
          <p:cNvSpPr/>
          <p:nvPr/>
        </p:nvSpPr>
        <p:spPr>
          <a:xfrm>
            <a:off x="1140690" y="57726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pic>
        <p:nvPicPr>
          <p:cNvPr descr="preencoded.png"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1095137"/>
            <a:ext cx="6039207" cy="603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/>
          <p:nvPr/>
        </p:nvSpPr>
        <p:spPr>
          <a:xfrm>
            <a:off x="985165" y="239983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내부 테스터 평가</a:t>
            </a:r>
            <a:endParaRPr sz="4450"/>
          </a:p>
        </p:txBody>
      </p:sp>
      <p:sp>
        <p:nvSpPr>
          <p:cNvPr id="426" name="Google Shape;426;p20"/>
          <p:cNvSpPr/>
          <p:nvPr/>
        </p:nvSpPr>
        <p:spPr>
          <a:xfrm>
            <a:off x="1152640" y="363014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익명: 딱히 거슬릴 정도의 문제도 없고 다 괜찮음. 무난무난하면서도 꽤 </a:t>
            </a:r>
            <a:r>
              <a:rPr lang="en-US" sz="1750">
                <a:solidFill>
                  <a:srgbClr val="2B4150"/>
                </a:solidFill>
              </a:rPr>
              <a:t>퀄리티가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 높음</a:t>
            </a:r>
            <a:endParaRPr sz="1750"/>
          </a:p>
        </p:txBody>
      </p:sp>
      <p:sp>
        <p:nvSpPr>
          <p:cNvPr id="427" name="Google Shape;427;p20"/>
          <p:cNvSpPr/>
          <p:nvPr/>
        </p:nvSpPr>
        <p:spPr>
          <a:xfrm>
            <a:off x="1152640" y="407234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익명: 생각보다 재미있고, 내부 밸런스만 잘 잡으면 계속 플레이 할 것 같음</a:t>
            </a:r>
            <a:endParaRPr sz="1750"/>
          </a:p>
        </p:txBody>
      </p:sp>
      <p:sp>
        <p:nvSpPr>
          <p:cNvPr id="428" name="Google Shape;428;p20"/>
          <p:cNvSpPr/>
          <p:nvPr/>
        </p:nvSpPr>
        <p:spPr>
          <a:xfrm>
            <a:off x="1152640" y="451454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익명: 에셋의 퀄리티가 좋아 만족스러움</a:t>
            </a:r>
            <a:endParaRPr sz="1750"/>
          </a:p>
        </p:txBody>
      </p:sp>
      <p:sp>
        <p:nvSpPr>
          <p:cNvPr id="429" name="Google Shape;429;p20"/>
          <p:cNvSpPr/>
          <p:nvPr/>
        </p:nvSpPr>
        <p:spPr>
          <a:xfrm>
            <a:off x="1152640" y="495674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익명: 초기 개발이라서 컨텐츠가 없는 건 아쉽지만, 정식으로 출시하면 재미있게 플레이 할 것 같음</a:t>
            </a:r>
            <a:endParaRPr sz="1750"/>
          </a:p>
        </p:txBody>
      </p:sp>
      <p:sp>
        <p:nvSpPr>
          <p:cNvPr id="430" name="Google Shape;430;p20"/>
          <p:cNvSpPr/>
          <p:nvPr/>
        </p:nvSpPr>
        <p:spPr>
          <a:xfrm>
            <a:off x="1152640" y="539893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익명: 아직 </a:t>
            </a:r>
            <a:r>
              <a:rPr lang="en-US" sz="1750">
                <a:solidFill>
                  <a:srgbClr val="2B4150"/>
                </a:solidFill>
              </a:rPr>
              <a:t>자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잘한 버그가 보이지만, 계속해서 fix하는 것을 음</a:t>
            </a:r>
            <a:endParaRPr sz="17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6" name="Google Shape;4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1"/>
          <p:cNvSpPr/>
          <p:nvPr/>
        </p:nvSpPr>
        <p:spPr>
          <a:xfrm>
            <a:off x="793790" y="22521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프로젝트를 하고 느낀점</a:t>
            </a:r>
            <a:endParaRPr sz="4450"/>
          </a:p>
        </p:txBody>
      </p:sp>
      <p:pic>
        <p:nvPicPr>
          <p:cNvPr descr="preencoded.png" id="438" name="Google Shape;4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9295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1"/>
          <p:cNvSpPr/>
          <p:nvPr/>
        </p:nvSpPr>
        <p:spPr>
          <a:xfrm>
            <a:off x="1587579" y="338796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이성주</a:t>
            </a:r>
            <a:endParaRPr sz="2200"/>
          </a:p>
        </p:txBody>
      </p:sp>
      <p:sp>
        <p:nvSpPr>
          <p:cNvPr id="440" name="Google Shape;440;p21"/>
          <p:cNvSpPr/>
          <p:nvPr/>
        </p:nvSpPr>
        <p:spPr>
          <a:xfrm>
            <a:off x="793790" y="4115076"/>
            <a:ext cx="75564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이번 프로젝트를 진행을 하면서, 프로젝트 기획부터 구현 테스트까지 여러 시행 착오를 가지면서 프로젝트를 진행을 했습니다. 혼자 그리고 다 같이 프로젝트를 진행을 하며 이렇게 실제로 구현을 하고 실제로 만들 수 있구나 라는 자신감을 얻게 되었으며, 추후에도 혼자 또는 팀원들과 아이디어에 맞게 구현을 할 수 있다 라는 마음을 얻게되었습니다.</a:t>
            </a:r>
            <a:endParaRPr sz="17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6" name="Google Shape;4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79014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2"/>
          <p:cNvSpPr/>
          <p:nvPr/>
        </p:nvSpPr>
        <p:spPr>
          <a:xfrm>
            <a:off x="1587579" y="337402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문재성</a:t>
            </a:r>
            <a:endParaRPr sz="2200"/>
          </a:p>
        </p:txBody>
      </p:sp>
      <p:sp>
        <p:nvSpPr>
          <p:cNvPr id="449" name="Google Shape;449;p22"/>
          <p:cNvSpPr/>
          <p:nvPr/>
        </p:nvSpPr>
        <p:spPr>
          <a:xfrm>
            <a:off x="793790" y="4101142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각 담당마다 해야할 점의 구분을 명확히 해야한다는 점과 각자에게 부탁 또는 임무를 맡길 때마다 문서를 정리해야하니 처음의 토대를 명확히 세우고 부분적으로 상세히 정리를 하는 것이 중요하다 느낌</a:t>
            </a:r>
            <a:endParaRPr sz="1750"/>
          </a:p>
        </p:txBody>
      </p:sp>
      <p:sp>
        <p:nvSpPr>
          <p:cNvPr id="450" name="Google Shape;450;p22"/>
          <p:cNvSpPr/>
          <p:nvPr/>
        </p:nvSpPr>
        <p:spPr>
          <a:xfrm>
            <a:off x="793790" y="225218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프로젝트를 하고 느낀점</a:t>
            </a:r>
            <a:endParaRPr sz="44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6" name="Google Shape;4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8106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3"/>
          <p:cNvSpPr/>
          <p:nvPr/>
        </p:nvSpPr>
        <p:spPr>
          <a:xfrm>
            <a:off x="1587579" y="337607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김종민</a:t>
            </a:r>
            <a:endParaRPr sz="2200"/>
          </a:p>
        </p:txBody>
      </p:sp>
      <p:sp>
        <p:nvSpPr>
          <p:cNvPr id="459" name="Google Shape;459;p23"/>
          <p:cNvSpPr/>
          <p:nvPr/>
        </p:nvSpPr>
        <p:spPr>
          <a:xfrm>
            <a:off x="793790" y="4103193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생각보다 과정이 복잡하고 또 친구들이 있었기에 개발과정을 이해할수 있었고 많은것을 배웠다.</a:t>
            </a:r>
            <a:endParaRPr sz="1750"/>
          </a:p>
        </p:txBody>
      </p:sp>
      <p:sp>
        <p:nvSpPr>
          <p:cNvPr id="460" name="Google Shape;460;p23"/>
          <p:cNvSpPr/>
          <p:nvPr/>
        </p:nvSpPr>
        <p:spPr>
          <a:xfrm>
            <a:off x="793790" y="225218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프로젝트를 하고 느낀점</a:t>
            </a:r>
            <a:endParaRPr sz="44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6" name="Google Shape;4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28300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4"/>
          <p:cNvSpPr/>
          <p:nvPr/>
        </p:nvSpPr>
        <p:spPr>
          <a:xfrm>
            <a:off x="1587579" y="337801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서용준</a:t>
            </a:r>
            <a:endParaRPr sz="2200"/>
          </a:p>
        </p:txBody>
      </p:sp>
      <p:sp>
        <p:nvSpPr>
          <p:cNvPr id="469" name="Google Shape;469;p24"/>
          <p:cNvSpPr/>
          <p:nvPr/>
        </p:nvSpPr>
        <p:spPr>
          <a:xfrm>
            <a:off x="793790" y="4105128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기한이 다가오고 압박감에 학업과 일상을 같이 하면서 수행하기가 체력적으로 힘들다는 것을 알았습니다. 하지만 이번 기회로 학우와 새로운 시도, 함께하는 작업으로 즐거운 점도 많았고 마냥 어려운점도 있었지만 충분히 좋은 경험이었</a:t>
            </a:r>
            <a:r>
              <a:rPr lang="en-US" sz="1750">
                <a:solidFill>
                  <a:srgbClr val="2B4150"/>
                </a:solidFill>
              </a:rPr>
              <a:t>다</a:t>
            </a: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고 생각합니다.</a:t>
            </a:r>
            <a:endParaRPr sz="1750"/>
          </a:p>
        </p:txBody>
      </p:sp>
      <p:sp>
        <p:nvSpPr>
          <p:cNvPr id="470" name="Google Shape;470;p24"/>
          <p:cNvSpPr/>
          <p:nvPr/>
        </p:nvSpPr>
        <p:spPr>
          <a:xfrm>
            <a:off x="793790" y="225218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프로젝트를 하고 느낀점</a:t>
            </a:r>
            <a:endParaRPr sz="44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6" name="Google Shape;4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5"/>
          <p:cNvSpPr/>
          <p:nvPr/>
        </p:nvSpPr>
        <p:spPr>
          <a:xfrm>
            <a:off x="6974140" y="354502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50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감사합니다</a:t>
            </a:r>
            <a:endParaRPr sz="5050"/>
          </a:p>
        </p:txBody>
      </p:sp>
      <p:pic>
        <p:nvPicPr>
          <p:cNvPr id="478" name="Google Shape;4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175" y="574175"/>
            <a:ext cx="3495858" cy="21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5"/>
          <p:cNvSpPr/>
          <p:nvPr/>
        </p:nvSpPr>
        <p:spPr>
          <a:xfrm>
            <a:off x="2364248" y="1096975"/>
            <a:ext cx="178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Thank</a:t>
            </a:r>
            <a:endParaRPr sz="4450">
              <a:solidFill>
                <a:srgbClr val="124E73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you</a:t>
            </a:r>
            <a:endParaRPr sz="4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793790" y="158281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기획 의도</a:t>
            </a:r>
            <a:endParaRPr sz="4450"/>
          </a:p>
        </p:txBody>
      </p:sp>
      <p:sp>
        <p:nvSpPr>
          <p:cNvPr id="130" name="Google Shape;130;p3"/>
          <p:cNvSpPr/>
          <p:nvPr/>
        </p:nvSpPr>
        <p:spPr>
          <a:xfrm>
            <a:off x="793790" y="2745224"/>
            <a:ext cx="13042821" cy="3901440"/>
          </a:xfrm>
          <a:prstGeom prst="roundRect">
            <a:avLst>
              <a:gd fmla="val 87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801410" y="2752844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1028462" y="2896553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1900">
                <a:solidFill>
                  <a:srgbClr val="2B4150"/>
                </a:solidFill>
              </a:rPr>
              <a:t>프로젝트의 선택</a:t>
            </a:r>
            <a:endParaRPr b="1" sz="1900"/>
          </a:p>
        </p:txBody>
      </p:sp>
      <p:sp>
        <p:nvSpPr>
          <p:cNvPr id="133" name="Google Shape;133;p3"/>
          <p:cNvSpPr/>
          <p:nvPr/>
        </p:nvSpPr>
        <p:spPr>
          <a:xfrm>
            <a:off x="4289108" y="2896553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1900">
                <a:solidFill>
                  <a:srgbClr val="2B4150"/>
                </a:solidFill>
              </a:rPr>
              <a:t>게임 장르의 선택</a:t>
            </a:r>
            <a:endParaRPr b="1" sz="1900"/>
          </a:p>
        </p:txBody>
      </p:sp>
      <p:sp>
        <p:nvSpPr>
          <p:cNvPr id="134" name="Google Shape;134;p3"/>
          <p:cNvSpPr/>
          <p:nvPr/>
        </p:nvSpPr>
        <p:spPr>
          <a:xfrm>
            <a:off x="7545943" y="2896553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1900">
                <a:solidFill>
                  <a:srgbClr val="2B4150"/>
                </a:solidFill>
              </a:rPr>
              <a:t>게임 요소의 선택</a:t>
            </a:r>
            <a:endParaRPr b="1" sz="1900"/>
          </a:p>
        </p:txBody>
      </p:sp>
      <p:sp>
        <p:nvSpPr>
          <p:cNvPr id="135" name="Google Shape;135;p3"/>
          <p:cNvSpPr/>
          <p:nvPr/>
        </p:nvSpPr>
        <p:spPr>
          <a:xfrm>
            <a:off x="10802779" y="2896553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b="1" lang="en-US" sz="1900">
                <a:solidFill>
                  <a:srgbClr val="2B4150"/>
                </a:solidFill>
              </a:rPr>
              <a:t>프로젝트를 하는 이유</a:t>
            </a:r>
            <a:endParaRPr b="1" sz="1900"/>
          </a:p>
        </p:txBody>
      </p:sp>
      <p:sp>
        <p:nvSpPr>
          <p:cNvPr id="136" name="Google Shape;136;p3"/>
          <p:cNvSpPr/>
          <p:nvPr/>
        </p:nvSpPr>
        <p:spPr>
          <a:xfrm>
            <a:off x="801410" y="3403163"/>
            <a:ext cx="13027581" cy="323588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1028462" y="3546872"/>
            <a:ext cx="27993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 u="sng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Q. 관심이 있으면서 할 수 있는 프로젝트는 무엇이 있을까?</a:t>
            </a:r>
            <a:endParaRPr sz="1750" u="sng"/>
          </a:p>
        </p:txBody>
      </p:sp>
      <p:sp>
        <p:nvSpPr>
          <p:cNvPr id="138" name="Google Shape;138;p3"/>
          <p:cNvSpPr/>
          <p:nvPr/>
        </p:nvSpPr>
        <p:spPr>
          <a:xfrm>
            <a:off x="1028462" y="4408765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</a:t>
            </a:r>
            <a:endParaRPr sz="1750"/>
          </a:p>
        </p:txBody>
      </p:sp>
      <p:sp>
        <p:nvSpPr>
          <p:cNvPr id="139" name="Google Shape;139;p3"/>
          <p:cNvSpPr/>
          <p:nvPr/>
        </p:nvSpPr>
        <p:spPr>
          <a:xfrm>
            <a:off x="1028462" y="4839653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일상</a:t>
            </a:r>
            <a:endParaRPr sz="1750"/>
          </a:p>
        </p:txBody>
      </p:sp>
      <p:sp>
        <p:nvSpPr>
          <p:cNvPr id="140" name="Google Shape;140;p3"/>
          <p:cNvSpPr/>
          <p:nvPr/>
        </p:nvSpPr>
        <p:spPr>
          <a:xfrm>
            <a:off x="1028462" y="5270540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편의</a:t>
            </a:r>
            <a:endParaRPr sz="1750"/>
          </a:p>
        </p:txBody>
      </p:sp>
      <p:sp>
        <p:nvSpPr>
          <p:cNvPr id="141" name="Google Shape;141;p3"/>
          <p:cNvSpPr/>
          <p:nvPr/>
        </p:nvSpPr>
        <p:spPr>
          <a:xfrm>
            <a:off x="1028462" y="5769531"/>
            <a:ext cx="27993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=&gt; 제일 관심도가 높은 게임으로 선택</a:t>
            </a:r>
            <a:endParaRPr sz="1750"/>
          </a:p>
        </p:txBody>
      </p:sp>
      <p:sp>
        <p:nvSpPr>
          <p:cNvPr id="142" name="Google Shape;142;p3"/>
          <p:cNvSpPr/>
          <p:nvPr/>
        </p:nvSpPr>
        <p:spPr>
          <a:xfrm>
            <a:off x="4289108" y="3546872"/>
            <a:ext cx="279558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 u="sng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Q. 우리가 실제로 할 수 있는 장르는 무엇이 있을까?</a:t>
            </a:r>
            <a:endParaRPr sz="1750" u="sng"/>
          </a:p>
        </p:txBody>
      </p:sp>
      <p:sp>
        <p:nvSpPr>
          <p:cNvPr id="143" name="Google Shape;143;p3"/>
          <p:cNvSpPr/>
          <p:nvPr/>
        </p:nvSpPr>
        <p:spPr>
          <a:xfrm>
            <a:off x="4289108" y="4408765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퍼즐</a:t>
            </a:r>
            <a:endParaRPr sz="1750"/>
          </a:p>
        </p:txBody>
      </p:sp>
      <p:sp>
        <p:nvSpPr>
          <p:cNvPr id="144" name="Google Shape;144;p3"/>
          <p:cNvSpPr/>
          <p:nvPr/>
        </p:nvSpPr>
        <p:spPr>
          <a:xfrm>
            <a:off x="4289108" y="4839653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디펜스</a:t>
            </a:r>
            <a:endParaRPr sz="1750"/>
          </a:p>
        </p:txBody>
      </p:sp>
      <p:sp>
        <p:nvSpPr>
          <p:cNvPr id="145" name="Google Shape;145;p3"/>
          <p:cNvSpPr/>
          <p:nvPr/>
        </p:nvSpPr>
        <p:spPr>
          <a:xfrm>
            <a:off x="4289108" y="5270540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방탈출</a:t>
            </a:r>
            <a:endParaRPr sz="1750"/>
          </a:p>
        </p:txBody>
      </p:sp>
      <p:sp>
        <p:nvSpPr>
          <p:cNvPr id="146" name="Google Shape;146;p3"/>
          <p:cNvSpPr/>
          <p:nvPr/>
        </p:nvSpPr>
        <p:spPr>
          <a:xfrm>
            <a:off x="4289108" y="576953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=&gt; 퍼즐과 디펜스를 같이 사용</a:t>
            </a:r>
            <a:endParaRPr sz="1750"/>
          </a:p>
        </p:txBody>
      </p:sp>
      <p:sp>
        <p:nvSpPr>
          <p:cNvPr id="147" name="Google Shape;147;p3"/>
          <p:cNvSpPr/>
          <p:nvPr/>
        </p:nvSpPr>
        <p:spPr>
          <a:xfrm>
            <a:off x="7545943" y="3546872"/>
            <a:ext cx="279558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 u="sng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Q. 사람들에게 어필할만한 게임의 요소는?</a:t>
            </a:r>
            <a:endParaRPr sz="1750" u="sng"/>
          </a:p>
        </p:txBody>
      </p:sp>
      <p:sp>
        <p:nvSpPr>
          <p:cNvPr id="148" name="Google Shape;148;p3"/>
          <p:cNvSpPr/>
          <p:nvPr/>
        </p:nvSpPr>
        <p:spPr>
          <a:xfrm>
            <a:off x="7545943" y="4408765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에셋</a:t>
            </a:r>
            <a:endParaRPr sz="1750"/>
          </a:p>
        </p:txBody>
      </p:sp>
      <p:sp>
        <p:nvSpPr>
          <p:cNvPr id="149" name="Google Shape;149;p3"/>
          <p:cNvSpPr/>
          <p:nvPr/>
        </p:nvSpPr>
        <p:spPr>
          <a:xfrm>
            <a:off x="7545943" y="4839653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게임의 난이도</a:t>
            </a:r>
            <a:endParaRPr sz="1750"/>
          </a:p>
        </p:txBody>
      </p:sp>
      <p:sp>
        <p:nvSpPr>
          <p:cNvPr id="150" name="Google Shape;150;p3"/>
          <p:cNvSpPr/>
          <p:nvPr/>
        </p:nvSpPr>
        <p:spPr>
          <a:xfrm>
            <a:off x="7545943" y="5270540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컨텐츠</a:t>
            </a:r>
            <a:endParaRPr sz="1750"/>
          </a:p>
        </p:txBody>
      </p:sp>
      <p:sp>
        <p:nvSpPr>
          <p:cNvPr id="151" name="Google Shape;151;p3"/>
          <p:cNvSpPr/>
          <p:nvPr/>
        </p:nvSpPr>
        <p:spPr>
          <a:xfrm>
            <a:off x="7545943" y="5769531"/>
            <a:ext cx="27955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152" name="Google Shape;152;p3"/>
          <p:cNvSpPr/>
          <p:nvPr/>
        </p:nvSpPr>
        <p:spPr>
          <a:xfrm>
            <a:off x="10802779" y="3546872"/>
            <a:ext cx="27993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 u="sng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Q. 이 프로젝트를 하는 이유는?</a:t>
            </a:r>
            <a:endParaRPr sz="1750" u="sng"/>
          </a:p>
        </p:txBody>
      </p:sp>
      <p:sp>
        <p:nvSpPr>
          <p:cNvPr id="153" name="Google Shape;153;p3"/>
          <p:cNvSpPr/>
          <p:nvPr/>
        </p:nvSpPr>
        <p:spPr>
          <a:xfrm>
            <a:off x="10802779" y="4408726"/>
            <a:ext cx="279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sz="1750"/>
          </a:p>
        </p:txBody>
      </p:sp>
      <p:sp>
        <p:nvSpPr>
          <p:cNvPr id="154" name="Google Shape;154;p3"/>
          <p:cNvSpPr/>
          <p:nvPr/>
        </p:nvSpPr>
        <p:spPr>
          <a:xfrm>
            <a:off x="10802779" y="4839613"/>
            <a:ext cx="279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개인의 실력</a:t>
            </a:r>
            <a:endParaRPr sz="1750"/>
          </a:p>
        </p:txBody>
      </p:sp>
      <p:sp>
        <p:nvSpPr>
          <p:cNvPr id="155" name="Google Shape;155;p3"/>
          <p:cNvSpPr/>
          <p:nvPr/>
        </p:nvSpPr>
        <p:spPr>
          <a:xfrm>
            <a:off x="10802779" y="5270500"/>
            <a:ext cx="279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부가적인 요소</a:t>
            </a:r>
            <a:endParaRPr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760095" y="598527"/>
            <a:ext cx="5429369" cy="678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50"/>
              <a:buFont typeface="MuseoModerno Medium"/>
              <a:buNone/>
            </a:pPr>
            <a:r>
              <a:rPr lang="en-US" sz="42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구현</a:t>
            </a:r>
            <a:endParaRPr sz="4250"/>
          </a:p>
        </p:txBody>
      </p:sp>
      <p:sp>
        <p:nvSpPr>
          <p:cNvPr id="163" name="Google Shape;163;p4"/>
          <p:cNvSpPr/>
          <p:nvPr/>
        </p:nvSpPr>
        <p:spPr>
          <a:xfrm>
            <a:off x="760095" y="1602938"/>
            <a:ext cx="488633" cy="488633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1465898" y="1677591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b="1" lang="en-US" sz="21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핵심 구현 사항</a:t>
            </a:r>
            <a:endParaRPr b="1" sz="2100"/>
          </a:p>
        </p:txBody>
      </p:sp>
      <p:sp>
        <p:nvSpPr>
          <p:cNvPr id="165" name="Google Shape;165;p4"/>
          <p:cNvSpPr/>
          <p:nvPr/>
        </p:nvSpPr>
        <p:spPr>
          <a:xfrm>
            <a:off x="1465898" y="2147173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2048 게임 로직</a:t>
            </a:r>
            <a:endParaRPr sz="1700"/>
          </a:p>
        </p:txBody>
      </p:sp>
      <p:sp>
        <p:nvSpPr>
          <p:cNvPr id="166" name="Google Shape;166;p4"/>
          <p:cNvSpPr/>
          <p:nvPr/>
        </p:nvSpPr>
        <p:spPr>
          <a:xfrm>
            <a:off x="1465898" y="2570559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로비 시스템</a:t>
            </a:r>
            <a:endParaRPr sz="1700"/>
          </a:p>
        </p:txBody>
      </p:sp>
      <p:sp>
        <p:nvSpPr>
          <p:cNvPr id="167" name="Google Shape;167;p4"/>
          <p:cNvSpPr/>
          <p:nvPr/>
        </p:nvSpPr>
        <p:spPr>
          <a:xfrm>
            <a:off x="1465898" y="2993946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인증 시스템</a:t>
            </a:r>
            <a:endParaRPr sz="1700"/>
          </a:p>
        </p:txBody>
      </p:sp>
      <p:sp>
        <p:nvSpPr>
          <p:cNvPr id="168" name="Google Shape;168;p4"/>
          <p:cNvSpPr/>
          <p:nvPr/>
        </p:nvSpPr>
        <p:spPr>
          <a:xfrm>
            <a:off x="1465898" y="3417332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데이터 동기화</a:t>
            </a:r>
            <a:endParaRPr sz="1700"/>
          </a:p>
        </p:txBody>
      </p:sp>
      <p:sp>
        <p:nvSpPr>
          <p:cNvPr id="169" name="Google Shape;169;p4"/>
          <p:cNvSpPr/>
          <p:nvPr/>
        </p:nvSpPr>
        <p:spPr>
          <a:xfrm>
            <a:off x="4680556" y="1602900"/>
            <a:ext cx="488700" cy="488700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5413534" y="1676016"/>
            <a:ext cx="271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b="1" lang="en-US" sz="21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기술 스택</a:t>
            </a:r>
            <a:endParaRPr b="1" sz="2100"/>
          </a:p>
        </p:txBody>
      </p:sp>
      <p:sp>
        <p:nvSpPr>
          <p:cNvPr id="171" name="Google Shape;171;p4"/>
          <p:cNvSpPr/>
          <p:nvPr/>
        </p:nvSpPr>
        <p:spPr>
          <a:xfrm>
            <a:off x="5413534" y="2147173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Flutter/Dart</a:t>
            </a:r>
            <a:endParaRPr sz="1700"/>
          </a:p>
        </p:txBody>
      </p:sp>
      <p:sp>
        <p:nvSpPr>
          <p:cNvPr id="172" name="Google Shape;172;p4"/>
          <p:cNvSpPr/>
          <p:nvPr/>
        </p:nvSpPr>
        <p:spPr>
          <a:xfrm>
            <a:off x="5413534" y="2570559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sz="1700"/>
          </a:p>
        </p:txBody>
      </p:sp>
      <p:sp>
        <p:nvSpPr>
          <p:cNvPr id="173" name="Google Shape;173;p4"/>
          <p:cNvSpPr/>
          <p:nvPr/>
        </p:nvSpPr>
        <p:spPr>
          <a:xfrm>
            <a:off x="5413534" y="2993946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Google Sign-In</a:t>
            </a:r>
            <a:endParaRPr sz="1700"/>
          </a:p>
        </p:txBody>
      </p:sp>
      <p:sp>
        <p:nvSpPr>
          <p:cNvPr id="174" name="Google Shape;174;p4"/>
          <p:cNvSpPr/>
          <p:nvPr/>
        </p:nvSpPr>
        <p:spPr>
          <a:xfrm>
            <a:off x="5413534" y="3417332"/>
            <a:ext cx="297037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ADmob</a:t>
            </a:r>
            <a:endParaRPr sz="1700"/>
          </a:p>
        </p:txBody>
      </p:sp>
      <p:sp>
        <p:nvSpPr>
          <p:cNvPr id="175" name="Google Shape;175;p4"/>
          <p:cNvSpPr/>
          <p:nvPr/>
        </p:nvSpPr>
        <p:spPr>
          <a:xfrm>
            <a:off x="760095" y="4199096"/>
            <a:ext cx="488633" cy="488633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1465898" y="4273748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100"/>
              <a:buFont typeface="MuseoModerno Medium"/>
              <a:buNone/>
            </a:pPr>
            <a:r>
              <a:rPr b="1" lang="en-US" sz="21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주요 기능 구현</a:t>
            </a:r>
            <a:endParaRPr b="1" sz="2100"/>
          </a:p>
        </p:txBody>
      </p:sp>
      <p:sp>
        <p:nvSpPr>
          <p:cNvPr id="177" name="Google Shape;177;p4"/>
          <p:cNvSpPr/>
          <p:nvPr/>
        </p:nvSpPr>
        <p:spPr>
          <a:xfrm>
            <a:off x="1465898" y="4743331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인게임 시스템</a:t>
            </a:r>
            <a:endParaRPr sz="1700"/>
          </a:p>
        </p:txBody>
      </p:sp>
      <p:sp>
        <p:nvSpPr>
          <p:cNvPr id="178" name="Google Shape;178;p4"/>
          <p:cNvSpPr/>
          <p:nvPr/>
        </p:nvSpPr>
        <p:spPr>
          <a:xfrm>
            <a:off x="1465898" y="5166717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캐릭터 선택/장착</a:t>
            </a:r>
            <a:endParaRPr sz="1700"/>
          </a:p>
        </p:txBody>
      </p:sp>
      <p:sp>
        <p:nvSpPr>
          <p:cNvPr id="179" name="Google Shape;179;p4"/>
          <p:cNvSpPr/>
          <p:nvPr/>
        </p:nvSpPr>
        <p:spPr>
          <a:xfrm>
            <a:off x="1465898" y="5590103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점수 시스템</a:t>
            </a:r>
            <a:endParaRPr sz="1700"/>
          </a:p>
        </p:txBody>
      </p:sp>
      <p:sp>
        <p:nvSpPr>
          <p:cNvPr id="180" name="Google Shape;180;p4"/>
          <p:cNvSpPr/>
          <p:nvPr/>
        </p:nvSpPr>
        <p:spPr>
          <a:xfrm>
            <a:off x="1465898" y="6013490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유물 시스템</a:t>
            </a:r>
            <a:endParaRPr sz="1700"/>
          </a:p>
        </p:txBody>
      </p:sp>
      <p:sp>
        <p:nvSpPr>
          <p:cNvPr id="181" name="Google Shape;181;p4"/>
          <p:cNvSpPr/>
          <p:nvPr/>
        </p:nvSpPr>
        <p:spPr>
          <a:xfrm>
            <a:off x="1465898" y="6436876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속성 시스템</a:t>
            </a:r>
            <a:endParaRPr sz="1700"/>
          </a:p>
        </p:txBody>
      </p:sp>
      <p:sp>
        <p:nvSpPr>
          <p:cNvPr id="182" name="Google Shape;182;p4"/>
          <p:cNvSpPr/>
          <p:nvPr/>
        </p:nvSpPr>
        <p:spPr>
          <a:xfrm>
            <a:off x="1465898" y="6860262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뽑기 시스템</a:t>
            </a:r>
            <a:endParaRPr sz="1700"/>
          </a:p>
        </p:txBody>
      </p:sp>
      <p:sp>
        <p:nvSpPr>
          <p:cNvPr id="183" name="Google Shape;183;p4"/>
          <p:cNvSpPr/>
          <p:nvPr/>
        </p:nvSpPr>
        <p:spPr>
          <a:xfrm>
            <a:off x="1465898" y="7283648"/>
            <a:ext cx="6918008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상점 시스템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/>
          <p:nvPr/>
        </p:nvSpPr>
        <p:spPr>
          <a:xfrm>
            <a:off x="793790" y="171807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설계</a:t>
            </a:r>
            <a:endParaRPr sz="4450"/>
          </a:p>
        </p:txBody>
      </p:sp>
      <p:sp>
        <p:nvSpPr>
          <p:cNvPr id="190" name="Google Shape;190;p5"/>
          <p:cNvSpPr/>
          <p:nvPr/>
        </p:nvSpPr>
        <p:spPr>
          <a:xfrm>
            <a:off x="793790" y="2880360"/>
            <a:ext cx="3632121" cy="283488"/>
          </a:xfrm>
          <a:prstGeom prst="roundRect">
            <a:avLst>
              <a:gd fmla="val 1200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793790" y="2880360"/>
            <a:ext cx="1198483" cy="283488"/>
          </a:xfrm>
          <a:prstGeom prst="roundRect">
            <a:avLst>
              <a:gd fmla="val 12002" name="adj"/>
            </a:avLst>
          </a:prstGeom>
          <a:solidFill>
            <a:srgbClr val="325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"/>
          <p:cNvSpPr/>
          <p:nvPr/>
        </p:nvSpPr>
        <p:spPr>
          <a:xfrm>
            <a:off x="4595932" y="2880360"/>
            <a:ext cx="31861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33</a:t>
            </a:r>
            <a:endParaRPr sz="2200"/>
          </a:p>
        </p:txBody>
      </p:sp>
      <p:sp>
        <p:nvSpPr>
          <p:cNvPr id="193" name="Google Shape;193;p5"/>
          <p:cNvSpPr/>
          <p:nvPr/>
        </p:nvSpPr>
        <p:spPr>
          <a:xfrm>
            <a:off x="793790" y="34472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아키텍처</a:t>
            </a:r>
            <a:endParaRPr b="1" sz="2200"/>
          </a:p>
        </p:txBody>
      </p:sp>
      <p:sp>
        <p:nvSpPr>
          <p:cNvPr id="194" name="Google Shape;194;p5"/>
          <p:cNvSpPr/>
          <p:nvPr/>
        </p:nvSpPr>
        <p:spPr>
          <a:xfrm>
            <a:off x="793790" y="3937635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Service Layer Pattern 패턴 사용</a:t>
            </a:r>
            <a:endParaRPr sz="1750"/>
          </a:p>
        </p:txBody>
      </p:sp>
      <p:sp>
        <p:nvSpPr>
          <p:cNvPr id="195" name="Google Shape;195;p5"/>
          <p:cNvSpPr/>
          <p:nvPr/>
        </p:nvSpPr>
        <p:spPr>
          <a:xfrm>
            <a:off x="793790" y="4436626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서비스 계층 (Service Layer)</a:t>
            </a:r>
            <a:endParaRPr sz="1750"/>
          </a:p>
        </p:txBody>
      </p:sp>
      <p:sp>
        <p:nvSpPr>
          <p:cNvPr id="196" name="Google Shape;196;p5"/>
          <p:cNvSpPr/>
          <p:nvPr/>
        </p:nvSpPr>
        <p:spPr>
          <a:xfrm>
            <a:off x="793790" y="4878824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데이터 접근 계층 (Data Access Layer)</a:t>
            </a:r>
            <a:endParaRPr sz="1750"/>
          </a:p>
        </p:txBody>
      </p:sp>
      <p:sp>
        <p:nvSpPr>
          <p:cNvPr id="197" name="Google Shape;197;p5"/>
          <p:cNvSpPr/>
          <p:nvPr/>
        </p:nvSpPr>
        <p:spPr>
          <a:xfrm>
            <a:off x="793790" y="5321022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프레젠테이션 계층 (Presentation Layer)</a:t>
            </a:r>
            <a:endParaRPr sz="1750"/>
          </a:p>
        </p:txBody>
      </p:sp>
      <p:sp>
        <p:nvSpPr>
          <p:cNvPr id="198" name="Google Shape;198;p5"/>
          <p:cNvSpPr/>
          <p:nvPr/>
        </p:nvSpPr>
        <p:spPr>
          <a:xfrm>
            <a:off x="793790" y="5820013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유틸리티 클래스 모듈화</a:t>
            </a:r>
            <a:endParaRPr sz="1750"/>
          </a:p>
        </p:txBody>
      </p:sp>
      <p:sp>
        <p:nvSpPr>
          <p:cNvPr id="199" name="Google Shape;199;p5"/>
          <p:cNvSpPr/>
          <p:nvPr/>
        </p:nvSpPr>
        <p:spPr>
          <a:xfrm>
            <a:off x="5254704" y="2880360"/>
            <a:ext cx="3632240" cy="283488"/>
          </a:xfrm>
          <a:prstGeom prst="roundRect">
            <a:avLst>
              <a:gd fmla="val 1200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5254704" y="2880360"/>
            <a:ext cx="1198602" cy="283488"/>
          </a:xfrm>
          <a:prstGeom prst="roundRect">
            <a:avLst>
              <a:gd fmla="val 12002" name="adj"/>
            </a:avLst>
          </a:prstGeom>
          <a:solidFill>
            <a:srgbClr val="325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9056965" y="2880360"/>
            <a:ext cx="31861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33</a:t>
            </a:r>
            <a:endParaRPr sz="2200"/>
          </a:p>
        </p:txBody>
      </p:sp>
      <p:sp>
        <p:nvSpPr>
          <p:cNvPr id="202" name="Google Shape;202;p5"/>
          <p:cNvSpPr/>
          <p:nvPr/>
        </p:nvSpPr>
        <p:spPr>
          <a:xfrm>
            <a:off x="5254704" y="34472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데이터베이스 설계</a:t>
            </a:r>
            <a:endParaRPr b="1" sz="2200"/>
          </a:p>
        </p:txBody>
      </p:sp>
      <p:sp>
        <p:nvSpPr>
          <p:cNvPr id="203" name="Google Shape;203;p5"/>
          <p:cNvSpPr/>
          <p:nvPr/>
        </p:nvSpPr>
        <p:spPr>
          <a:xfrm>
            <a:off x="5254704" y="3937635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사용자 정보</a:t>
            </a:r>
            <a:endParaRPr sz="1750"/>
          </a:p>
        </p:txBody>
      </p:sp>
      <p:sp>
        <p:nvSpPr>
          <p:cNvPr id="204" name="Google Shape;204;p5"/>
          <p:cNvSpPr/>
          <p:nvPr/>
        </p:nvSpPr>
        <p:spPr>
          <a:xfrm>
            <a:off x="5254704" y="4379833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유물 정보</a:t>
            </a:r>
            <a:endParaRPr sz="1750"/>
          </a:p>
        </p:txBody>
      </p:sp>
      <p:sp>
        <p:nvSpPr>
          <p:cNvPr id="205" name="Google Shape;205;p5"/>
          <p:cNvSpPr/>
          <p:nvPr/>
        </p:nvSpPr>
        <p:spPr>
          <a:xfrm>
            <a:off x="5254704" y="4822031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캐릭터 정보</a:t>
            </a:r>
            <a:endParaRPr sz="1750"/>
          </a:p>
        </p:txBody>
      </p:sp>
      <p:sp>
        <p:nvSpPr>
          <p:cNvPr id="206" name="Google Shape;206;p5"/>
          <p:cNvSpPr/>
          <p:nvPr/>
        </p:nvSpPr>
        <p:spPr>
          <a:xfrm>
            <a:off x="5254704" y="5264229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속성 정보</a:t>
            </a:r>
            <a:endParaRPr sz="1750"/>
          </a:p>
        </p:txBody>
      </p:sp>
      <p:sp>
        <p:nvSpPr>
          <p:cNvPr id="207" name="Google Shape;207;p5"/>
          <p:cNvSpPr/>
          <p:nvPr/>
        </p:nvSpPr>
        <p:spPr>
          <a:xfrm>
            <a:off x="5254704" y="5706427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뽑기 정보</a:t>
            </a:r>
            <a:endParaRPr sz="1750"/>
          </a:p>
        </p:txBody>
      </p:sp>
      <p:sp>
        <p:nvSpPr>
          <p:cNvPr id="208" name="Google Shape;208;p5"/>
          <p:cNvSpPr/>
          <p:nvPr/>
        </p:nvSpPr>
        <p:spPr>
          <a:xfrm>
            <a:off x="5254704" y="6148626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상점 정보</a:t>
            </a:r>
            <a:endParaRPr sz="1750"/>
          </a:p>
        </p:txBody>
      </p:sp>
      <p:sp>
        <p:nvSpPr>
          <p:cNvPr id="209" name="Google Shape;209;p5"/>
          <p:cNvSpPr/>
          <p:nvPr/>
        </p:nvSpPr>
        <p:spPr>
          <a:xfrm>
            <a:off x="9715738" y="2880360"/>
            <a:ext cx="3632121" cy="283488"/>
          </a:xfrm>
          <a:prstGeom prst="roundRect">
            <a:avLst>
              <a:gd fmla="val 1200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"/>
          <p:cNvSpPr/>
          <p:nvPr/>
        </p:nvSpPr>
        <p:spPr>
          <a:xfrm>
            <a:off x="9715738" y="2880360"/>
            <a:ext cx="1198483" cy="283488"/>
          </a:xfrm>
          <a:prstGeom prst="roundRect">
            <a:avLst>
              <a:gd fmla="val 12002" name="adj"/>
            </a:avLst>
          </a:prstGeom>
          <a:solidFill>
            <a:srgbClr val="325F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13517880" y="2880360"/>
            <a:ext cx="31861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33</a:t>
            </a:r>
            <a:endParaRPr sz="2200"/>
          </a:p>
        </p:txBody>
      </p:sp>
      <p:sp>
        <p:nvSpPr>
          <p:cNvPr id="212" name="Google Shape;212;p5"/>
          <p:cNvSpPr/>
          <p:nvPr/>
        </p:nvSpPr>
        <p:spPr>
          <a:xfrm>
            <a:off x="9715738" y="34472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2B4150"/>
                </a:solidFill>
                <a:latin typeface="MuseoModerno"/>
                <a:ea typeface="MuseoModerno"/>
                <a:cs typeface="MuseoModerno"/>
                <a:sym typeface="MuseoModerno"/>
              </a:rPr>
              <a:t>UI/UX 설계</a:t>
            </a:r>
            <a:endParaRPr b="1" sz="2200"/>
          </a:p>
        </p:txBody>
      </p:sp>
      <p:sp>
        <p:nvSpPr>
          <p:cNvPr id="213" name="Google Shape;213;p5"/>
          <p:cNvSpPr/>
          <p:nvPr/>
        </p:nvSpPr>
        <p:spPr>
          <a:xfrm>
            <a:off x="9715738" y="3937635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직관적인 게임 인터페이스</a:t>
            </a:r>
            <a:endParaRPr sz="1750"/>
          </a:p>
        </p:txBody>
      </p:sp>
      <p:sp>
        <p:nvSpPr>
          <p:cNvPr id="214" name="Google Shape;214;p5"/>
          <p:cNvSpPr/>
          <p:nvPr/>
        </p:nvSpPr>
        <p:spPr>
          <a:xfrm>
            <a:off x="9715738" y="4379833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반응형 디자인</a:t>
            </a:r>
            <a:endParaRPr sz="1750"/>
          </a:p>
        </p:txBody>
      </p:sp>
      <p:sp>
        <p:nvSpPr>
          <p:cNvPr id="215" name="Google Shape;215;p5"/>
          <p:cNvSpPr/>
          <p:nvPr/>
        </p:nvSpPr>
        <p:spPr>
          <a:xfrm>
            <a:off x="9715738" y="4822031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크로스 플랫폼 호환성</a:t>
            </a:r>
            <a:endParaRPr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설명</a:t>
            </a:r>
            <a:endParaRPr sz="4450"/>
          </a:p>
        </p:txBody>
      </p:sp>
      <p:sp>
        <p:nvSpPr>
          <p:cNvPr id="222" name="Google Shape;222;p6"/>
          <p:cNvSpPr/>
          <p:nvPr/>
        </p:nvSpPr>
        <p:spPr>
          <a:xfrm>
            <a:off x="961240" y="315326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lib/: 핵심 소스 코드</a:t>
            </a:r>
            <a:endParaRPr b="1" sz="2200"/>
          </a:p>
        </p:txBody>
      </p:sp>
      <p:sp>
        <p:nvSpPr>
          <p:cNvPr id="223" name="Google Shape;223;p6"/>
          <p:cNvSpPr/>
          <p:nvPr/>
        </p:nvSpPr>
        <p:spPr>
          <a:xfrm>
            <a:off x="961240" y="3734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models/: 데이터 모델</a:t>
            </a:r>
            <a:endParaRPr sz="1750"/>
          </a:p>
        </p:txBody>
      </p:sp>
      <p:sp>
        <p:nvSpPr>
          <p:cNvPr id="224" name="Google Shape;224;p6"/>
          <p:cNvSpPr/>
          <p:nvPr/>
        </p:nvSpPr>
        <p:spPr>
          <a:xfrm>
            <a:off x="961240" y="41766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screens/: UI 화면</a:t>
            </a:r>
            <a:endParaRPr sz="1750"/>
          </a:p>
        </p:txBody>
      </p:sp>
      <p:sp>
        <p:nvSpPr>
          <p:cNvPr id="225" name="Google Shape;225;p6"/>
          <p:cNvSpPr/>
          <p:nvPr/>
        </p:nvSpPr>
        <p:spPr>
          <a:xfrm>
            <a:off x="961240" y="461880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service/: 비즈니스 로직</a:t>
            </a:r>
            <a:endParaRPr sz="1750"/>
          </a:p>
        </p:txBody>
      </p:sp>
      <p:sp>
        <p:nvSpPr>
          <p:cNvPr id="226" name="Google Shape;226;p6"/>
          <p:cNvSpPr/>
          <p:nvPr/>
        </p:nvSpPr>
        <p:spPr>
          <a:xfrm>
            <a:off x="961240" y="506099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utils/: 유틸리티 함수</a:t>
            </a:r>
            <a:endParaRPr sz="1750"/>
          </a:p>
        </p:txBody>
      </p:sp>
      <p:sp>
        <p:nvSpPr>
          <p:cNvPr id="227" name="Google Shape;227;p6"/>
          <p:cNvSpPr/>
          <p:nvPr/>
        </p:nvSpPr>
        <p:spPr>
          <a:xfrm>
            <a:off x="961240" y="550319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widgets/: 재사용 가능한 컴포넌트</a:t>
            </a:r>
            <a:endParaRPr sz="1750"/>
          </a:p>
        </p:txBody>
      </p:sp>
      <p:sp>
        <p:nvSpPr>
          <p:cNvPr id="228" name="Google Shape;228;p6"/>
          <p:cNvSpPr/>
          <p:nvPr/>
        </p:nvSpPr>
        <p:spPr>
          <a:xfrm>
            <a:off x="7467946" y="315326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2200"/>
              <a:buFont typeface="MuseoModerno Medium"/>
              <a:buNone/>
            </a:pPr>
            <a:r>
              <a:rPr b="1" lang="en-US" sz="2200">
                <a:solidFill>
                  <a:srgbClr val="124E73"/>
                </a:solidFill>
                <a:latin typeface="MuseoModerno"/>
                <a:ea typeface="MuseoModerno"/>
                <a:cs typeface="MuseoModerno"/>
                <a:sym typeface="MuseoModerno"/>
              </a:rPr>
              <a:t>assets/: 게임 리소스</a:t>
            </a:r>
            <a:endParaRPr b="1" sz="2200"/>
          </a:p>
        </p:txBody>
      </p:sp>
      <p:sp>
        <p:nvSpPr>
          <p:cNvPr id="229" name="Google Shape;229;p6"/>
          <p:cNvSpPr/>
          <p:nvPr/>
        </p:nvSpPr>
        <p:spPr>
          <a:xfrm>
            <a:off x="7467946" y="3734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icon/: 아이콘 이미지</a:t>
            </a:r>
            <a:endParaRPr sz="1750"/>
          </a:p>
        </p:txBody>
      </p:sp>
      <p:sp>
        <p:nvSpPr>
          <p:cNvPr id="230" name="Google Shape;230;p6"/>
          <p:cNvSpPr/>
          <p:nvPr/>
        </p:nvSpPr>
        <p:spPr>
          <a:xfrm>
            <a:off x="7467946" y="41766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models/: 캐릭터 모델</a:t>
            </a:r>
            <a:endParaRPr sz="1750"/>
          </a:p>
        </p:txBody>
      </p:sp>
      <p:sp>
        <p:nvSpPr>
          <p:cNvPr id="231" name="Google Shape;231;p6"/>
          <p:cNvSpPr/>
          <p:nvPr/>
        </p:nvSpPr>
        <p:spPr>
          <a:xfrm>
            <a:off x="7467946" y="461880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scene/: 게임 배경</a:t>
            </a:r>
            <a:endParaRPr sz="1750"/>
          </a:p>
        </p:txBody>
      </p:sp>
      <p:sp>
        <p:nvSpPr>
          <p:cNvPr id="232" name="Google Shape;232;p6"/>
          <p:cNvSpPr/>
          <p:nvPr/>
        </p:nvSpPr>
        <p:spPr>
          <a:xfrm>
            <a:off x="7467946" y="506099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signin-assets/: 로그인 관련 에셋</a:t>
            </a:r>
            <a:endParaRPr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/>
          <p:nvPr/>
        </p:nvSpPr>
        <p:spPr>
          <a:xfrm>
            <a:off x="750689" y="589836"/>
            <a:ext cx="5362813" cy="670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200"/>
              <a:buFont typeface="MuseoModerno Medium"/>
              <a:buNone/>
            </a:pPr>
            <a:r>
              <a:rPr lang="en-US" sz="420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설명</a:t>
            </a:r>
            <a:endParaRPr sz="4200"/>
          </a:p>
        </p:txBody>
      </p:sp>
      <p:pic>
        <p:nvPicPr>
          <p:cNvPr descr="preencoded.png" id="239" name="Google Shape;2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689" y="1823085"/>
            <a:ext cx="9579293" cy="531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/>
          <p:nvPr/>
        </p:nvSpPr>
        <p:spPr>
          <a:xfrm>
            <a:off x="10861000" y="1774865"/>
            <a:ext cx="3026212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데이터 베이스 및 보안</a:t>
            </a:r>
            <a:endParaRPr sz="1650"/>
          </a:p>
        </p:txBody>
      </p:sp>
      <p:sp>
        <p:nvSpPr>
          <p:cNvPr id="241" name="Google Shape;241;p7"/>
          <p:cNvSpPr/>
          <p:nvPr/>
        </p:nvSpPr>
        <p:spPr>
          <a:xfrm>
            <a:off x="10861000" y="2311122"/>
            <a:ext cx="3026212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클라이언트에서 요청</a:t>
            </a:r>
            <a:endParaRPr sz="1650"/>
          </a:p>
        </p:txBody>
      </p:sp>
      <p:sp>
        <p:nvSpPr>
          <p:cNvPr id="242" name="Google Shape;242;p7"/>
          <p:cNvSpPr/>
          <p:nvPr/>
        </p:nvSpPr>
        <p:spPr>
          <a:xfrm>
            <a:off x="10861000" y="2729389"/>
            <a:ext cx="3026212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서버를 통해 데이터베이스(유저) 확인</a:t>
            </a:r>
            <a:endParaRPr sz="1650"/>
          </a:p>
        </p:txBody>
      </p:sp>
      <p:sp>
        <p:nvSpPr>
          <p:cNvPr id="243" name="Google Shape;243;p7"/>
          <p:cNvSpPr/>
          <p:nvPr/>
        </p:nvSpPr>
        <p:spPr>
          <a:xfrm>
            <a:off x="10861000" y="3490913"/>
            <a:ext cx="3026212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유저의 해당 ID를 리스트에서 확인</a:t>
            </a:r>
            <a:endParaRPr sz="1650"/>
          </a:p>
        </p:txBody>
      </p:sp>
      <p:sp>
        <p:nvSpPr>
          <p:cNvPr id="244" name="Google Shape;244;p7"/>
          <p:cNvSpPr/>
          <p:nvPr/>
        </p:nvSpPr>
        <p:spPr>
          <a:xfrm>
            <a:off x="10861000" y="4252436"/>
            <a:ext cx="3026212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Char char="•"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그의 맞는 값을 클라이언트로 보냄</a:t>
            </a:r>
            <a:endParaRPr sz="1650"/>
          </a:p>
        </p:txBody>
      </p:sp>
      <p:sp>
        <p:nvSpPr>
          <p:cNvPr id="245" name="Google Shape;245;p7"/>
          <p:cNvSpPr/>
          <p:nvPr/>
        </p:nvSpPr>
        <p:spPr>
          <a:xfrm>
            <a:off x="10861000" y="5131951"/>
            <a:ext cx="3026212" cy="1029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클라이언트에서 수정을 해도, 서버의 리스트와 맞지 않으면 문제가 발생함</a:t>
            </a:r>
            <a:endParaRPr sz="1650"/>
          </a:p>
        </p:txBody>
      </p:sp>
      <p:sp>
        <p:nvSpPr>
          <p:cNvPr id="246" name="Google Shape;246;p7"/>
          <p:cNvSpPr/>
          <p:nvPr/>
        </p:nvSpPr>
        <p:spPr>
          <a:xfrm>
            <a:off x="750689" y="7622262"/>
            <a:ext cx="13129022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None/>
            </a:pPr>
            <a:r>
              <a:t/>
            </a:r>
            <a:endParaRPr sz="1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/>
          <p:nvPr/>
        </p:nvSpPr>
        <p:spPr>
          <a:xfrm>
            <a:off x="6280190" y="107656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테스트</a:t>
            </a:r>
            <a:endParaRPr sz="4450"/>
          </a:p>
        </p:txBody>
      </p:sp>
      <p:sp>
        <p:nvSpPr>
          <p:cNvPr id="254" name="Google Shape;254;p8"/>
          <p:cNvSpPr/>
          <p:nvPr/>
        </p:nvSpPr>
        <p:spPr>
          <a:xfrm>
            <a:off x="6535341" y="2125504"/>
            <a:ext cx="30480" cy="5027414"/>
          </a:xfrm>
          <a:prstGeom prst="roundRect">
            <a:avLst>
              <a:gd fmla="val 111628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6760012" y="2365415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"/>
          <p:cNvSpPr/>
          <p:nvPr/>
        </p:nvSpPr>
        <p:spPr>
          <a:xfrm>
            <a:off x="6280190" y="212550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7" name="Google Shape;2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260" y="2168009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/>
          <p:nvPr/>
        </p:nvSpPr>
        <p:spPr>
          <a:xfrm>
            <a:off x="7669411" y="22033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로직 테스트</a:t>
            </a:r>
            <a:endParaRPr sz="2200"/>
          </a:p>
        </p:txBody>
      </p:sp>
      <p:sp>
        <p:nvSpPr>
          <p:cNvPr id="259" name="Google Shape;259;p8"/>
          <p:cNvSpPr/>
          <p:nvPr/>
        </p:nvSpPr>
        <p:spPr>
          <a:xfrm>
            <a:off x="7669411" y="2693789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게임 로직 테스트</a:t>
            </a:r>
            <a:endParaRPr sz="1750"/>
          </a:p>
        </p:txBody>
      </p:sp>
      <p:sp>
        <p:nvSpPr>
          <p:cNvPr id="260" name="Google Shape;260;p8"/>
          <p:cNvSpPr/>
          <p:nvPr/>
        </p:nvSpPr>
        <p:spPr>
          <a:xfrm>
            <a:off x="7669411" y="313598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로비 시스템 테스트</a:t>
            </a:r>
            <a:endParaRPr sz="1750"/>
          </a:p>
        </p:txBody>
      </p:sp>
      <p:sp>
        <p:nvSpPr>
          <p:cNvPr id="261" name="Google Shape;261;p8"/>
          <p:cNvSpPr/>
          <p:nvPr/>
        </p:nvSpPr>
        <p:spPr>
          <a:xfrm>
            <a:off x="6760012" y="4192429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6280190" y="395251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3" name="Google Shape;2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260" y="399502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7669411" y="40303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통합 테스트</a:t>
            </a:r>
            <a:endParaRPr sz="2200"/>
          </a:p>
        </p:txBody>
      </p:sp>
      <p:sp>
        <p:nvSpPr>
          <p:cNvPr id="265" name="Google Shape;265;p8"/>
          <p:cNvSpPr/>
          <p:nvPr/>
        </p:nvSpPr>
        <p:spPr>
          <a:xfrm>
            <a:off x="7669411" y="4520803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Firebase 연동 테스트</a:t>
            </a:r>
            <a:endParaRPr sz="1750"/>
          </a:p>
        </p:txBody>
      </p:sp>
      <p:sp>
        <p:nvSpPr>
          <p:cNvPr id="266" name="Google Shape;266;p8"/>
          <p:cNvSpPr/>
          <p:nvPr/>
        </p:nvSpPr>
        <p:spPr>
          <a:xfrm>
            <a:off x="7669411" y="4963001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데이터 동기화 테스트</a:t>
            </a:r>
            <a:endParaRPr sz="1750"/>
          </a:p>
        </p:txBody>
      </p:sp>
      <p:sp>
        <p:nvSpPr>
          <p:cNvPr id="267" name="Google Shape;267;p8"/>
          <p:cNvSpPr/>
          <p:nvPr/>
        </p:nvSpPr>
        <p:spPr>
          <a:xfrm>
            <a:off x="6760012" y="6019443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9D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6280190" y="577953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9" name="Google Shape;26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5260" y="582203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/>
          <p:nvPr/>
        </p:nvSpPr>
        <p:spPr>
          <a:xfrm>
            <a:off x="7669411" y="58573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UI 테스트</a:t>
            </a:r>
            <a:endParaRPr sz="2200"/>
          </a:p>
        </p:txBody>
      </p:sp>
      <p:sp>
        <p:nvSpPr>
          <p:cNvPr id="271" name="Google Shape;271;p8"/>
          <p:cNvSpPr/>
          <p:nvPr/>
        </p:nvSpPr>
        <p:spPr>
          <a:xfrm>
            <a:off x="7669411" y="634781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크로스 플랫폼 호환성</a:t>
            </a:r>
            <a:endParaRPr sz="1750"/>
          </a:p>
        </p:txBody>
      </p:sp>
      <p:sp>
        <p:nvSpPr>
          <p:cNvPr id="272" name="Google Shape;272;p8"/>
          <p:cNvSpPr/>
          <p:nvPr/>
        </p:nvSpPr>
        <p:spPr>
          <a:xfrm>
            <a:off x="7669411" y="6790015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반응형 디자인 검증</a:t>
            </a:r>
            <a:endParaRPr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/>
          <p:nvPr/>
        </p:nvSpPr>
        <p:spPr>
          <a:xfrm>
            <a:off x="793790" y="108573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24E73"/>
              </a:buClr>
              <a:buSzPts val="4450"/>
              <a:buFont typeface="MuseoModerno Medium"/>
              <a:buNone/>
            </a:pPr>
            <a:r>
              <a:rPr lang="en-US" sz="4450">
                <a:solidFill>
                  <a:srgbClr val="124E73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프로젝트 배포</a:t>
            </a:r>
            <a:endParaRPr sz="4450"/>
          </a:p>
        </p:txBody>
      </p:sp>
      <p:sp>
        <p:nvSpPr>
          <p:cNvPr id="280" name="Google Shape;280;p9"/>
          <p:cNvSpPr/>
          <p:nvPr/>
        </p:nvSpPr>
        <p:spPr>
          <a:xfrm>
            <a:off x="793790" y="2134672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1303973" y="21346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배포 플랫폼</a:t>
            </a:r>
            <a:endParaRPr sz="2200"/>
          </a:p>
        </p:txBody>
      </p:sp>
      <p:sp>
        <p:nvSpPr>
          <p:cNvPr id="282" name="Google Shape;282;p9"/>
          <p:cNvSpPr/>
          <p:nvPr/>
        </p:nvSpPr>
        <p:spPr>
          <a:xfrm>
            <a:off x="1303973" y="2625090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Google Play Store</a:t>
            </a:r>
            <a:endParaRPr sz="1750"/>
          </a:p>
        </p:txBody>
      </p:sp>
      <p:sp>
        <p:nvSpPr>
          <p:cNvPr id="283" name="Google Shape;283;p9"/>
          <p:cNvSpPr/>
          <p:nvPr/>
        </p:nvSpPr>
        <p:spPr>
          <a:xfrm>
            <a:off x="1133951" y="3214807"/>
            <a:ext cx="170021" cy="1737717"/>
          </a:xfrm>
          <a:prstGeom prst="roundRect">
            <a:avLst>
              <a:gd fmla="val 2001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1644134" y="32148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배포 준비</a:t>
            </a:r>
            <a:endParaRPr sz="2200"/>
          </a:p>
        </p:txBody>
      </p:sp>
      <p:sp>
        <p:nvSpPr>
          <p:cNvPr id="285" name="Google Shape;285;p9"/>
          <p:cNvSpPr/>
          <p:nvPr/>
        </p:nvSpPr>
        <p:spPr>
          <a:xfrm>
            <a:off x="1644134" y="3705225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앱 서명</a:t>
            </a:r>
            <a:endParaRPr sz="1750"/>
          </a:p>
        </p:txBody>
      </p:sp>
      <p:sp>
        <p:nvSpPr>
          <p:cNvPr id="286" name="Google Shape;286;p9"/>
          <p:cNvSpPr/>
          <p:nvPr/>
        </p:nvSpPr>
        <p:spPr>
          <a:xfrm>
            <a:off x="1644134" y="4147423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스토어 등록</a:t>
            </a:r>
            <a:endParaRPr sz="1750"/>
          </a:p>
        </p:txBody>
      </p:sp>
      <p:sp>
        <p:nvSpPr>
          <p:cNvPr id="287" name="Google Shape;287;p9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마케팅 자료 준비</a:t>
            </a:r>
            <a:endParaRPr sz="1750"/>
          </a:p>
        </p:txBody>
      </p:sp>
      <p:sp>
        <p:nvSpPr>
          <p:cNvPr id="288" name="Google Shape;288;p9"/>
          <p:cNvSpPr/>
          <p:nvPr/>
        </p:nvSpPr>
        <p:spPr>
          <a:xfrm>
            <a:off x="1474232" y="5179338"/>
            <a:ext cx="170021" cy="1737717"/>
          </a:xfrm>
          <a:prstGeom prst="roundRect">
            <a:avLst>
              <a:gd fmla="val 20012" name="adj"/>
            </a:avLst>
          </a:prstGeom>
          <a:solidFill>
            <a:srgbClr val="F3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2200"/>
              <a:buFont typeface="MuseoModerno Medium"/>
              <a:buNone/>
            </a:pPr>
            <a:r>
              <a:rPr lang="en-US" sz="2200">
                <a:solidFill>
                  <a:srgbClr val="2B4150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유지보수 계획</a:t>
            </a:r>
            <a:endParaRPr sz="2200"/>
          </a:p>
        </p:txBody>
      </p:sp>
      <p:sp>
        <p:nvSpPr>
          <p:cNvPr id="290" name="Google Shape;290;p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버그 수정</a:t>
            </a:r>
            <a:endParaRPr sz="1750"/>
          </a:p>
        </p:txBody>
      </p:sp>
      <p:sp>
        <p:nvSpPr>
          <p:cNvPr id="291" name="Google Shape;291;p9"/>
          <p:cNvSpPr/>
          <p:nvPr/>
        </p:nvSpPr>
        <p:spPr>
          <a:xfrm>
            <a:off x="1984415" y="6111954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기능 업데이트</a:t>
            </a:r>
            <a:endParaRPr sz="1750"/>
          </a:p>
        </p:txBody>
      </p:sp>
      <p:sp>
        <p:nvSpPr>
          <p:cNvPr id="292" name="Google Shape;292;p9"/>
          <p:cNvSpPr/>
          <p:nvPr/>
        </p:nvSpPr>
        <p:spPr>
          <a:xfrm>
            <a:off x="1984415" y="6554153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B415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B4150"/>
                </a:solidFill>
                <a:latin typeface="Arial"/>
                <a:ea typeface="Arial"/>
                <a:cs typeface="Arial"/>
                <a:sym typeface="Arial"/>
              </a:rPr>
              <a:t>사용자 피드백 수집</a:t>
            </a:r>
            <a:endParaRPr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</cp:coreProperties>
</file>